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游戏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54817" y="1324240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设计制作开心消除游戏的启动图标</a:t>
            </a:r>
          </a:p>
        </p:txBody>
      </p:sp>
      <p:pic>
        <p:nvPicPr>
          <p:cNvPr id="7" name="图片 6" descr="snap1412">
            <a:extLst>
              <a:ext uri="{FF2B5EF4-FFF2-40B4-BE49-F238E27FC236}">
                <a16:creationId xmlns:a16="http://schemas.microsoft.com/office/drawing/2014/main" id="{498ADC30-5D9C-4C6D-8980-4CAD3006C3F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960" y="2275609"/>
            <a:ext cx="5030080" cy="37926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1773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设计基础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56854" y="1324240"/>
            <a:ext cx="3067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系统的布局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A27DF0-4909-4760-9120-26D319BF22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033" y="2122603"/>
            <a:ext cx="7606144" cy="408830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7B26218-709F-4C07-8C18-84899A956E60}"/>
              </a:ext>
            </a:extLst>
          </p:cNvPr>
          <p:cNvSpPr/>
          <p:nvPr/>
        </p:nvSpPr>
        <p:spPr>
          <a:xfrm>
            <a:off x="1333068" y="251189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状态栏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D9A3B0-9BDC-45CE-9490-EE718CF8D485}"/>
              </a:ext>
            </a:extLst>
          </p:cNvPr>
          <p:cNvSpPr/>
          <p:nvPr/>
        </p:nvSpPr>
        <p:spPr>
          <a:xfrm>
            <a:off x="6341485" y="331187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导航栏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9E81BAE-8926-48EA-A0FF-D6C7C6164DEA}"/>
              </a:ext>
            </a:extLst>
          </p:cNvPr>
          <p:cNvSpPr/>
          <p:nvPr/>
        </p:nvSpPr>
        <p:spPr>
          <a:xfrm>
            <a:off x="967154" y="406237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内容区域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3B09211-31B4-4797-93AA-627C9A8E4DFB}"/>
              </a:ext>
            </a:extLst>
          </p:cNvPr>
          <p:cNvSpPr/>
          <p:nvPr/>
        </p:nvSpPr>
        <p:spPr>
          <a:xfrm>
            <a:off x="6424612" y="485509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标签栏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859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54816" y="1324240"/>
            <a:ext cx="499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设计制作开心消除游戏的开始界面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66350A-436F-4337-B9C6-FAD619947507}"/>
              </a:ext>
            </a:extLst>
          </p:cNvPr>
          <p:cNvGrpSpPr/>
          <p:nvPr/>
        </p:nvGrpSpPr>
        <p:grpSpPr>
          <a:xfrm>
            <a:off x="1289743" y="2332759"/>
            <a:ext cx="6689973" cy="3543300"/>
            <a:chOff x="1284548" y="2358736"/>
            <a:chExt cx="6689973" cy="3543300"/>
          </a:xfrm>
        </p:grpSpPr>
        <p:pic>
          <p:nvPicPr>
            <p:cNvPr id="10" name="图片 9" descr="截图124793">
              <a:extLst>
                <a:ext uri="{FF2B5EF4-FFF2-40B4-BE49-F238E27FC236}">
                  <a16:creationId xmlns:a16="http://schemas.microsoft.com/office/drawing/2014/main" id="{86881812-9C32-420F-8E8D-541A45173A3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548" y="2358736"/>
              <a:ext cx="2345804" cy="3543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图片 12" descr="截图124795">
              <a:extLst>
                <a:ext uri="{FF2B5EF4-FFF2-40B4-BE49-F238E27FC236}">
                  <a16:creationId xmlns:a16="http://schemas.microsoft.com/office/drawing/2014/main" id="{567C4C53-F50E-4F39-B291-1C087300947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653" y="2358736"/>
              <a:ext cx="4022868" cy="35433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13833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游戏的情感设计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B314A51-7AA8-461D-8736-F5943502F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28" y="1071040"/>
            <a:ext cx="5174672" cy="527702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C69711E-7C4C-457B-9B7F-7612DD4E7101}"/>
              </a:ext>
            </a:extLst>
          </p:cNvPr>
          <p:cNvSpPr/>
          <p:nvPr/>
        </p:nvSpPr>
        <p:spPr>
          <a:xfrm>
            <a:off x="4136904" y="514062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故事化包装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0C27790-C489-49DC-AD33-F1E11F0D708A}"/>
              </a:ext>
            </a:extLst>
          </p:cNvPr>
          <p:cNvSpPr/>
          <p:nvPr/>
        </p:nvSpPr>
        <p:spPr>
          <a:xfrm>
            <a:off x="5459911" y="1992788"/>
            <a:ext cx="1107996" cy="1277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空间</a:t>
            </a:r>
            <a:endParaRPr lang="en-US" altLang="zh-CN" sz="3600" dirty="0">
              <a:solidFill>
                <a:schemeClr val="bg1"/>
              </a:solidFill>
            </a:endParaRPr>
          </a:p>
          <a:p>
            <a:pPr marL="0" lvl="2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导航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7E143E-CFD4-4B6C-B574-F7471E56E106}"/>
              </a:ext>
            </a:extLst>
          </p:cNvPr>
          <p:cNvSpPr/>
          <p:nvPr/>
        </p:nvSpPr>
        <p:spPr>
          <a:xfrm>
            <a:off x="1237663" y="4096946"/>
            <a:ext cx="2031325" cy="12772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永远</a:t>
            </a:r>
            <a:endParaRPr lang="en-US" altLang="zh-CN" sz="3600" dirty="0">
              <a:solidFill>
                <a:schemeClr val="bg1"/>
              </a:solidFill>
            </a:endParaRPr>
          </a:p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响应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D51D1A9-44CE-42E8-8520-96FEE638966A}"/>
              </a:ext>
            </a:extLst>
          </p:cNvPr>
          <p:cNvSpPr/>
          <p:nvPr/>
        </p:nvSpPr>
        <p:spPr>
          <a:xfrm>
            <a:off x="1155680" y="1826533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强化代入感</a:t>
            </a:r>
          </a:p>
        </p:txBody>
      </p:sp>
    </p:spTree>
    <p:extLst>
      <p:ext uri="{BB962C8B-B14F-4D97-AF65-F5344CB8AC3E}">
        <p14:creationId xmlns:p14="http://schemas.microsoft.com/office/powerpoint/2010/main" val="1904926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游戏的轻重设计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0D5E1AA-2AC9-472C-AC9A-5A9436FCA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33" y="2436670"/>
            <a:ext cx="7938534" cy="363681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807F7A7-8F9B-42EF-BA88-294D976B3A71}"/>
              </a:ext>
            </a:extLst>
          </p:cNvPr>
          <p:cNvSpPr/>
          <p:nvPr/>
        </p:nvSpPr>
        <p:spPr>
          <a:xfrm>
            <a:off x="284661" y="331762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以内容为中心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F4F4A89-45A2-4E81-921F-8FF20AAACC6E}"/>
              </a:ext>
            </a:extLst>
          </p:cNvPr>
          <p:cNvSpPr/>
          <p:nvPr/>
        </p:nvSpPr>
        <p:spPr>
          <a:xfrm>
            <a:off x="4375716" y="3819321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600" dirty="0">
                <a:solidFill>
                  <a:schemeClr val="bg1"/>
                </a:solidFill>
              </a:rPr>
              <a:t>强化控制感</a:t>
            </a:r>
          </a:p>
        </p:txBody>
      </p:sp>
    </p:spTree>
    <p:extLst>
      <p:ext uri="{BB962C8B-B14F-4D97-AF65-F5344CB8AC3E}">
        <p14:creationId xmlns:p14="http://schemas.microsoft.com/office/powerpoint/2010/main" val="1380979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传统游戏与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游戏的异同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3369" y="1337447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A15F133-F056-45D4-87D6-0247BC893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868" y="1852489"/>
            <a:ext cx="5642264" cy="466825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FF3DA30-144C-4A96-8A11-F6A6ECA227A8}"/>
              </a:ext>
            </a:extLst>
          </p:cNvPr>
          <p:cNvSpPr/>
          <p:nvPr/>
        </p:nvSpPr>
        <p:spPr>
          <a:xfrm>
            <a:off x="1963880" y="2245438"/>
            <a:ext cx="51383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从整体上来讲，传统游戏与手机游戏都属于</a:t>
            </a:r>
            <a:r>
              <a:rPr lang="en-US" altLang="zh-CN" sz="2400" dirty="0"/>
              <a:t>UI</a:t>
            </a:r>
            <a:r>
              <a:rPr lang="zh-CN" altLang="zh-CN" sz="2400" dirty="0"/>
              <a:t>设计的范畴，都是为了玩家能够更好的体验游戏而存在的。从设计方法上来讲，所遵循的方法也是一致的，它们都需要考虑</a:t>
            </a:r>
            <a:r>
              <a:rPr lang="en-US" altLang="zh-CN" sz="2400" dirty="0"/>
              <a:t>UI</a:t>
            </a:r>
            <a:r>
              <a:rPr lang="zh-CN" altLang="zh-CN" sz="2400" dirty="0"/>
              <a:t>设计是否有利于玩家目标的完成，有利于高效、易用的操作。视觉上，需要有与游戏整体效果相统一的视觉元素。交互上，都需要一个清晰、简洁、便于记忆、易于操作的逻辑。</a:t>
            </a:r>
          </a:p>
        </p:txBody>
      </p:sp>
    </p:spTree>
    <p:extLst>
      <p:ext uri="{BB962C8B-B14F-4D97-AF65-F5344CB8AC3E}">
        <p14:creationId xmlns:p14="http://schemas.microsoft.com/office/powerpoint/2010/main" val="2885541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传统游戏与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游戏的异同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3369" y="1337447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242507A-C346-4B12-B49B-E6E84C73C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388" y="1719696"/>
            <a:ext cx="4882798" cy="501880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DD6D036-8D50-40E3-8DC7-FE3D5BAA4D55}"/>
              </a:ext>
            </a:extLst>
          </p:cNvPr>
          <p:cNvSpPr/>
          <p:nvPr/>
        </p:nvSpPr>
        <p:spPr>
          <a:xfrm>
            <a:off x="3609551" y="2570047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操作系统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A830EEC-7F65-4E2D-B0ED-FE4C089DAE47}"/>
              </a:ext>
            </a:extLst>
          </p:cNvPr>
          <p:cNvSpPr/>
          <p:nvPr/>
        </p:nvSpPr>
        <p:spPr>
          <a:xfrm>
            <a:off x="3709025" y="3902994"/>
            <a:ext cx="1378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zh-CN" altLang="zh-CN" sz="3600" dirty="0">
                <a:solidFill>
                  <a:schemeClr val="bg1"/>
                </a:solidFill>
              </a:rPr>
              <a:t>硬件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5CE6D2-6BEE-4513-B788-261A2D254FA2}"/>
              </a:ext>
            </a:extLst>
          </p:cNvPr>
          <p:cNvSpPr/>
          <p:nvPr/>
        </p:nvSpPr>
        <p:spPr>
          <a:xfrm>
            <a:off x="3556337" y="523594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bg1"/>
                </a:solidFill>
              </a:rPr>
              <a:t>使用环境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478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60599" y="1324240"/>
            <a:ext cx="4067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游戏开始界面</a:t>
            </a:r>
          </a:p>
        </p:txBody>
      </p:sp>
      <p:pic>
        <p:nvPicPr>
          <p:cNvPr id="14" name="图片 13" descr="截图124420">
            <a:extLst>
              <a:ext uri="{FF2B5EF4-FFF2-40B4-BE49-F238E27FC236}">
                <a16:creationId xmlns:a16="http://schemas.microsoft.com/office/drawing/2014/main" id="{CA56BC51-23C6-48CB-9A70-86393CBBF96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791" y="2052203"/>
            <a:ext cx="5109518" cy="38134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7672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01760" y="1324240"/>
            <a:ext cx="4341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游戏的开始按钮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0A0D75-11BA-40A0-AE49-81ECAA800723}"/>
              </a:ext>
            </a:extLst>
          </p:cNvPr>
          <p:cNvGrpSpPr/>
          <p:nvPr/>
        </p:nvGrpSpPr>
        <p:grpSpPr>
          <a:xfrm>
            <a:off x="1463261" y="1882686"/>
            <a:ext cx="5909269" cy="4586256"/>
            <a:chOff x="1463261" y="1882686"/>
            <a:chExt cx="5909269" cy="4586256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379F19E-66B6-4F20-9BC2-56D445CF828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202" y="1882686"/>
              <a:ext cx="2778646" cy="2171700"/>
            </a:xfrm>
            <a:prstGeom prst="rect">
              <a:avLst/>
            </a:prstGeom>
          </p:spPr>
        </p:pic>
        <p:pic>
          <p:nvPicPr>
            <p:cNvPr id="10" name="图片 9" descr="图片包含 橙色, 飞盘&#10;&#10;描述已自动生成">
              <a:extLst>
                <a:ext uri="{FF2B5EF4-FFF2-40B4-BE49-F238E27FC236}">
                  <a16:creationId xmlns:a16="http://schemas.microsoft.com/office/drawing/2014/main" id="{CFEC67F7-68CB-4EFA-87FA-CC054ABCF413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4914" y="1882686"/>
              <a:ext cx="2895600" cy="21717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3BABDA8-6EF3-414F-A723-0ADD1251C670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3261" y="4297242"/>
              <a:ext cx="2886528" cy="2171700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2E320392-99BF-43C3-9F37-44A554380D5E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4914" y="4297242"/>
              <a:ext cx="2897616" cy="217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1038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383717" y="3003890"/>
            <a:ext cx="614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第五章  移动端游戏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设计概况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8784" y="1324240"/>
            <a:ext cx="2417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游戏的概念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B65D183-8516-46DC-9CA0-B691200E86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249" y="1785905"/>
            <a:ext cx="5651502" cy="558258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3967F37-2C30-44F3-9569-97D5B0084327}"/>
              </a:ext>
            </a:extLst>
          </p:cNvPr>
          <p:cNvSpPr/>
          <p:nvPr/>
        </p:nvSpPr>
        <p:spPr>
          <a:xfrm>
            <a:off x="2176898" y="2084246"/>
            <a:ext cx="49045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APP</a:t>
            </a:r>
            <a:r>
              <a:rPr lang="zh-CN" altLang="zh-CN" sz="2400" dirty="0"/>
              <a:t>的英文全称为</a:t>
            </a:r>
            <a:r>
              <a:rPr lang="en-US" altLang="zh-CN" sz="2400" dirty="0"/>
              <a:t>Application</a:t>
            </a:r>
            <a:r>
              <a:rPr lang="zh-CN" altLang="zh-CN" sz="2400" dirty="0"/>
              <a:t>，在智能手机与平板电脑领域中，</a:t>
            </a:r>
            <a:r>
              <a:rPr lang="en-US" altLang="zh-CN" sz="2400" dirty="0"/>
              <a:t>APP</a:t>
            </a:r>
            <a:r>
              <a:rPr lang="zh-CN" altLang="zh-CN" sz="2400" dirty="0"/>
              <a:t>指的是安装在智能移动设备中的应用程序。也就是智能手机和平板电脑中的软件客户端，所以，它也可以被称为</a:t>
            </a:r>
            <a:r>
              <a:rPr lang="en-US" altLang="zh-CN" sz="2400" dirty="0"/>
              <a:t>APP</a:t>
            </a:r>
            <a:r>
              <a:rPr lang="zh-CN" altLang="zh-CN" sz="2400" dirty="0"/>
              <a:t>客户端，而</a:t>
            </a:r>
            <a:r>
              <a:rPr lang="en-US" altLang="zh-CN" sz="2400" dirty="0"/>
              <a:t>APP</a:t>
            </a:r>
            <a:r>
              <a:rPr lang="zh-CN" altLang="zh-CN" sz="2400" dirty="0"/>
              <a:t>游戏就是智能手机和平板电脑中的游戏软件客户端。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设计概况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8784" y="1324240"/>
            <a:ext cx="24176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游戏的概念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5AD461-AA26-4FB8-8687-DA0B8758C74B}"/>
              </a:ext>
            </a:extLst>
          </p:cNvPr>
          <p:cNvSpPr/>
          <p:nvPr/>
        </p:nvSpPr>
        <p:spPr>
          <a:xfrm>
            <a:off x="1242868" y="1839445"/>
            <a:ext cx="69451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</a:t>
            </a:r>
            <a:r>
              <a:rPr lang="zh-CN" altLang="zh-CN" sz="2400" dirty="0"/>
              <a:t>每一个</a:t>
            </a:r>
            <a:r>
              <a:rPr lang="en-US" altLang="zh-CN" sz="2400" dirty="0"/>
              <a:t>APP</a:t>
            </a:r>
            <a:r>
              <a:rPr lang="zh-CN" altLang="zh-CN" sz="2400" dirty="0"/>
              <a:t>图标代表一个</a:t>
            </a:r>
            <a:r>
              <a:rPr lang="en-US" altLang="zh-CN" sz="2400" dirty="0"/>
              <a:t>APP</a:t>
            </a:r>
            <a:r>
              <a:rPr lang="zh-CN" altLang="zh-CN" sz="2400" dirty="0"/>
              <a:t>软件客户端。这些</a:t>
            </a:r>
            <a:r>
              <a:rPr lang="en-US" altLang="zh-CN" sz="2400" dirty="0"/>
              <a:t>APP</a:t>
            </a:r>
            <a:r>
              <a:rPr lang="zh-CN" altLang="zh-CN" sz="2400" dirty="0"/>
              <a:t>都是为了达到一个特定的用途而创造出来的，例如《梦幻西游》、《</a:t>
            </a:r>
            <a:r>
              <a:rPr lang="en-US" altLang="zh-CN" sz="2400" dirty="0"/>
              <a:t>QQ</a:t>
            </a:r>
            <a:r>
              <a:rPr lang="zh-CN" altLang="zh-CN" sz="2400" dirty="0"/>
              <a:t>炫舞》和《神都夜行录》等游戏。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3EA1603-5C9B-4544-A5EB-97B4A2714417}"/>
              </a:ext>
            </a:extLst>
          </p:cNvPr>
          <p:cNvGrpSpPr/>
          <p:nvPr/>
        </p:nvGrpSpPr>
        <p:grpSpPr>
          <a:xfrm>
            <a:off x="871315" y="3489770"/>
            <a:ext cx="7401370" cy="2373510"/>
            <a:chOff x="929541" y="3489770"/>
            <a:chExt cx="7401370" cy="237351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2062499-AFDE-4EEE-BB70-82A8C469DBB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9541" y="3489770"/>
              <a:ext cx="2376818" cy="2373510"/>
            </a:xfrm>
            <a:prstGeom prst="rect">
              <a:avLst/>
            </a:prstGeom>
          </p:spPr>
        </p:pic>
        <p:pic>
          <p:nvPicPr>
            <p:cNvPr id="13" name="图片 12" descr="图片包含 玩具, 玩偶, 小&#10;&#10;描述已自动生成">
              <a:extLst>
                <a:ext uri="{FF2B5EF4-FFF2-40B4-BE49-F238E27FC236}">
                  <a16:creationId xmlns:a16="http://schemas.microsoft.com/office/drawing/2014/main" id="{6613ACE7-9C60-43FD-9391-9588DCA7514A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5125" y="3489770"/>
              <a:ext cx="2373510" cy="237351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F4FD75EF-CE69-4D3D-B7E9-77572BA41472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7401" y="3489770"/>
              <a:ext cx="2373510" cy="23735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707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设计概况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14661" y="1324240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不同的移动端操作系统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11578E-313D-4736-8862-832B9F6B2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387" y="2036618"/>
            <a:ext cx="5993690" cy="48160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AEB3C5A-9154-4DF4-987D-7C9CC7137456}"/>
              </a:ext>
            </a:extLst>
          </p:cNvPr>
          <p:cNvSpPr/>
          <p:nvPr/>
        </p:nvSpPr>
        <p:spPr>
          <a:xfrm>
            <a:off x="1818875" y="3067965"/>
            <a:ext cx="550624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iOS</a:t>
            </a:r>
            <a:r>
              <a:rPr lang="zh-CN" altLang="zh-CN" sz="2400" dirty="0"/>
              <a:t>和</a:t>
            </a:r>
            <a:r>
              <a:rPr lang="en-US" altLang="zh-CN" sz="2400" dirty="0"/>
              <a:t>Android</a:t>
            </a:r>
            <a:r>
              <a:rPr lang="zh-CN" altLang="zh-CN" sz="2400" dirty="0"/>
              <a:t>系统是目前智通手机领域中普遍采用的两种操作系统，这两种操作系统在操控和界面设置方面有许多异同，这也就导致了在开发手机游戏的过程中需要有针对性的开发，针对相应操作系统开发相应的游戏</a:t>
            </a:r>
            <a:r>
              <a:rPr lang="en-US" altLang="zh-CN" sz="2400" dirty="0"/>
              <a:t>UI</a:t>
            </a:r>
            <a:r>
              <a:rPr lang="zh-CN" altLang="zh-CN" sz="2400" dirty="0"/>
              <a:t>设计，这为移动端游戏开发带来了一定的难度。</a:t>
            </a:r>
          </a:p>
        </p:txBody>
      </p:sp>
    </p:spTree>
    <p:extLst>
      <p:ext uri="{BB962C8B-B14F-4D97-AF65-F5344CB8AC3E}">
        <p14:creationId xmlns:p14="http://schemas.microsoft.com/office/powerpoint/2010/main" val="3344405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04434A3-6E3E-4BED-A3FC-D7BA2459B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28158" y="1720175"/>
            <a:ext cx="3492092" cy="495928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设计基础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13633" y="1324240"/>
            <a:ext cx="2977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系统的界面尺寸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619438-826D-4DE0-9318-3B8BBBCDD9CB}"/>
              </a:ext>
            </a:extLst>
          </p:cNvPr>
          <p:cNvSpPr/>
          <p:nvPr/>
        </p:nvSpPr>
        <p:spPr>
          <a:xfrm>
            <a:off x="1078344" y="2669570"/>
            <a:ext cx="4056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</a:rPr>
              <a:t>现如今的市场上</a:t>
            </a:r>
            <a:r>
              <a:rPr lang="en-US" altLang="zh-CN" sz="2400" dirty="0">
                <a:solidFill>
                  <a:schemeClr val="bg1"/>
                </a:solidFill>
              </a:rPr>
              <a:t>iPhone</a:t>
            </a:r>
            <a:r>
              <a:rPr lang="zh-CN" altLang="zh-CN" sz="2400" dirty="0">
                <a:solidFill>
                  <a:schemeClr val="bg1"/>
                </a:solidFill>
              </a:rPr>
              <a:t>手机机型有很多，为了方便上下适配这些机型，设计师在为不同机型设计</a:t>
            </a:r>
            <a:r>
              <a:rPr lang="en-US" altLang="zh-CN" sz="2400" dirty="0">
                <a:solidFill>
                  <a:schemeClr val="bg1"/>
                </a:solidFill>
              </a:rPr>
              <a:t>APP</a:t>
            </a:r>
            <a:r>
              <a:rPr lang="zh-CN" altLang="zh-CN" sz="2400" dirty="0">
                <a:solidFill>
                  <a:schemeClr val="bg1"/>
                </a:solidFill>
              </a:rPr>
              <a:t>界面时，要以</a:t>
            </a:r>
            <a:r>
              <a:rPr lang="en-US" altLang="zh-CN" sz="2400" dirty="0">
                <a:solidFill>
                  <a:schemeClr val="bg1"/>
                </a:solidFill>
              </a:rPr>
              <a:t>iPhone 6</a:t>
            </a:r>
            <a:r>
              <a:rPr lang="zh-CN" altLang="zh-CN" sz="2400" dirty="0">
                <a:solidFill>
                  <a:schemeClr val="bg1"/>
                </a:solidFill>
              </a:rPr>
              <a:t>的屏幕尺寸为标准去设计。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69EE5B5-4591-4E98-834F-15BF3C464AF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905" y="2366038"/>
            <a:ext cx="1962740" cy="344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2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设计基础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13633" y="1324240"/>
            <a:ext cx="2977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系统的布局尺寸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59CA8E8-BEA6-4671-AD58-C88E1D5B595C}"/>
              </a:ext>
            </a:extLst>
          </p:cNvPr>
          <p:cNvSpPr/>
          <p:nvPr/>
        </p:nvSpPr>
        <p:spPr>
          <a:xfrm>
            <a:off x="1142999" y="1839445"/>
            <a:ext cx="72060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基于</a:t>
            </a:r>
            <a:r>
              <a:rPr lang="en-US" altLang="zh-CN" sz="2400" dirty="0"/>
              <a:t>iOS</a:t>
            </a:r>
            <a:r>
              <a:rPr lang="zh-CN" altLang="zh-CN" sz="2400" dirty="0"/>
              <a:t>系统的</a:t>
            </a:r>
            <a:r>
              <a:rPr lang="en-US" altLang="zh-CN" sz="2400" dirty="0"/>
              <a:t>APP</a:t>
            </a:r>
            <a:r>
              <a:rPr lang="zh-CN" altLang="zh-CN" sz="2400" dirty="0"/>
              <a:t>界面布局元素分为状态栏、导航栏（含标题）、工具栏</a:t>
            </a:r>
            <a:r>
              <a:rPr lang="en-US" altLang="zh-CN" sz="2400" dirty="0"/>
              <a:t>/</a:t>
            </a:r>
            <a:r>
              <a:rPr lang="zh-CN" altLang="zh-CN" sz="2400" dirty="0"/>
              <a:t>标签栏三个部分。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4B19E18-8DA6-40B0-8F97-99BA8E71A3C5}"/>
              </a:ext>
            </a:extLst>
          </p:cNvPr>
          <p:cNvGrpSpPr/>
          <p:nvPr/>
        </p:nvGrpSpPr>
        <p:grpSpPr>
          <a:xfrm>
            <a:off x="1412018" y="2800348"/>
            <a:ext cx="6257619" cy="3293924"/>
            <a:chOff x="1412018" y="2800348"/>
            <a:chExt cx="6257619" cy="3293924"/>
          </a:xfrm>
        </p:grpSpPr>
        <p:pic>
          <p:nvPicPr>
            <p:cNvPr id="13" name="图片 12" descr="标签17-2-1">
              <a:extLst>
                <a:ext uri="{FF2B5EF4-FFF2-40B4-BE49-F238E27FC236}">
                  <a16:creationId xmlns:a16="http://schemas.microsoft.com/office/drawing/2014/main" id="{D8D35F90-509D-4B7A-9B3A-E3AE8E82B822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50" b="4199"/>
            <a:stretch/>
          </p:blipFill>
          <p:spPr bwMode="auto">
            <a:xfrm>
              <a:off x="1412018" y="2800348"/>
              <a:ext cx="3111436" cy="329392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4" name="图片 13" descr="标注7-2-1">
              <a:extLst>
                <a:ext uri="{FF2B5EF4-FFF2-40B4-BE49-F238E27FC236}">
                  <a16:creationId xmlns:a16="http://schemas.microsoft.com/office/drawing/2014/main" id="{D0F0C29C-5548-4FFB-B444-812CC1F816CC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96"/>
            <a:stretch>
              <a:fillRect/>
            </a:stretch>
          </p:blipFill>
          <p:spPr bwMode="auto">
            <a:xfrm>
              <a:off x="4683701" y="2800348"/>
              <a:ext cx="2985936" cy="3293924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436294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16590" y="1324240"/>
            <a:ext cx="40206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设计制作连字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游戏界面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7A7A7B4-15D5-48E8-808E-094FAC5C3C7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356" y="2168406"/>
            <a:ext cx="2337952" cy="419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740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设计基础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7584" y="1324240"/>
            <a:ext cx="3708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系统的界面尺寸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435DC3C-FF6B-415B-8805-EAA74DA780A1}"/>
              </a:ext>
            </a:extLst>
          </p:cNvPr>
          <p:cNvSpPr/>
          <p:nvPr/>
        </p:nvSpPr>
        <p:spPr>
          <a:xfrm>
            <a:off x="1158585" y="1839445"/>
            <a:ext cx="6967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</a:t>
            </a:r>
            <a:r>
              <a:rPr lang="zh-CN" altLang="zh-CN" sz="2400" dirty="0"/>
              <a:t>设计制作</a:t>
            </a:r>
            <a:r>
              <a:rPr lang="en-US" altLang="zh-CN" sz="2400" dirty="0"/>
              <a:t>Android</a:t>
            </a:r>
            <a:r>
              <a:rPr lang="zh-CN" altLang="zh-CN" sz="2400" dirty="0"/>
              <a:t>系统设计稿时，一般采用</a:t>
            </a:r>
            <a:r>
              <a:rPr lang="en-US" altLang="zh-CN" sz="2400" dirty="0"/>
              <a:t>1080×1920px</a:t>
            </a:r>
            <a:r>
              <a:rPr lang="zh-CN" altLang="zh-CN" sz="2400" dirty="0"/>
              <a:t>的主流尺寸，因为此款主流尺寸方便适配。</a:t>
            </a:r>
          </a:p>
        </p:txBody>
      </p:sp>
      <p:pic>
        <p:nvPicPr>
          <p:cNvPr id="13" name="图片 12" descr="snap2501">
            <a:extLst>
              <a:ext uri="{FF2B5EF4-FFF2-40B4-BE49-F238E27FC236}">
                <a16:creationId xmlns:a16="http://schemas.microsoft.com/office/drawing/2014/main" id="{5F1D1E8B-B995-4CFA-9ECD-5FC9C50A353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945" y="3002177"/>
            <a:ext cx="1893960" cy="3305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2574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5819</TotalTime>
  <Words>545</Words>
  <Application>Microsoft Office PowerPoint</Application>
  <PresentationFormat>全屏显示(4:3)</PresentationFormat>
  <Paragraphs>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432</cp:revision>
  <dcterms:created xsi:type="dcterms:W3CDTF">2018-03-02T06:04:30Z</dcterms:created>
  <dcterms:modified xsi:type="dcterms:W3CDTF">2020-01-20T07:23:02Z</dcterms:modified>
</cp:coreProperties>
</file>